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aleway" panose="020B0604020202020204" charset="0"/>
      <p:regular r:id="rId21"/>
    </p:embeddedFont>
    <p:embeddedFont>
      <p:font typeface="Prata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33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25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13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10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71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76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3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Sentiment Analysis of IMDB Movie Reviews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explores sentiment analysis using a dataset of IMDB movie reviews. By analyzing the reviews, we can understand the emotional tone surrounding films and gain valuable insights into audience preferences.</a:t>
            </a:r>
            <a:endParaRPr lang="en-US" sz="17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0282" y="7521073"/>
            <a:ext cx="2140117" cy="5944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97" y="487323"/>
            <a:ext cx="6619875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Evaluating Model Performance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0197" y="1306830"/>
            <a:ext cx="7903607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After training the models, their performance was evaluated using various metrics to determine their effectiveness in predicting sentiment.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8" y="2118423"/>
            <a:ext cx="886063" cy="14177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72008" y="2295588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Precision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772008" y="2678850"/>
            <a:ext cx="675179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proportion of positive predictions that were actually positive.</a:t>
            </a:r>
            <a:endParaRPr lang="en-US" sz="13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520" y="4115931"/>
            <a:ext cx="5054960" cy="2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8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97" y="487323"/>
            <a:ext cx="6619875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Evaluating Model Performance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0197" y="1306830"/>
            <a:ext cx="7903607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After training the models, their performance was evaluated using various metrics to determine their effectiveness in predicting sentiment.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7" y="2278042"/>
            <a:ext cx="886063" cy="14177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72007" y="2455207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Recall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772007" y="2838469"/>
            <a:ext cx="675179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proportion of positive reviews that were correctly identified as positive.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97" y="3695838"/>
            <a:ext cx="886063" cy="141779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72007" y="3873003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F1-Score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1772007" y="4256265"/>
            <a:ext cx="675179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harmonic mean of precision and recall, providing a balanced measure of model performance.</a:t>
            </a:r>
            <a:endParaRPr lang="en-US" sz="13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259" y="5318508"/>
            <a:ext cx="6523031" cy="18637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934" y="5318508"/>
            <a:ext cx="1901172" cy="17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770" y="499467"/>
            <a:ext cx="7835027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Streamlit Web App Deployment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316" t="5598" r="24000"/>
          <a:stretch/>
        </p:blipFill>
        <p:spPr>
          <a:xfrm>
            <a:off x="460546" y="1283368"/>
            <a:ext cx="8181474" cy="64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770" y="499467"/>
            <a:ext cx="7835027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Streamlit Web App Deployment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316" t="-480" r="21368"/>
          <a:stretch/>
        </p:blipFill>
        <p:spPr>
          <a:xfrm>
            <a:off x="107619" y="1065252"/>
            <a:ext cx="8887327" cy="69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4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3770" y="499467"/>
            <a:ext cx="7835027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Special Thanks,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524" y="0"/>
            <a:ext cx="5486876" cy="82303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0626" y="1999419"/>
            <a:ext cx="4801314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800" u="sng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 Members</a:t>
            </a:r>
          </a:p>
          <a:p>
            <a:pPr algn="ctr">
              <a:lnSpc>
                <a:spcPts val="4450"/>
              </a:lnSpc>
            </a:pPr>
            <a:endParaRPr lang="en-US" u="sng" dirty="0" smtClean="0">
              <a:solidFill>
                <a:srgbClr val="F2E782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  <a:p>
            <a:pPr marL="285750" indent="-285750">
              <a:lnSpc>
                <a:spcPts val="445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Adham</a:t>
            </a: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Hany</a:t>
            </a: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Ahmed</a:t>
            </a:r>
          </a:p>
          <a:p>
            <a:pPr marL="285750" indent="-285750">
              <a:lnSpc>
                <a:spcPts val="445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Omar </a:t>
            </a:r>
            <a:r>
              <a:rPr lang="en-US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Alaaeldin</a:t>
            </a: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Mohamed</a:t>
            </a:r>
          </a:p>
          <a:p>
            <a:pPr marL="285750" indent="-285750">
              <a:lnSpc>
                <a:spcPts val="445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Omar </a:t>
            </a:r>
            <a:r>
              <a:rPr lang="en-US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Wael</a:t>
            </a: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Abd-Elstaar</a:t>
            </a:r>
            <a:endParaRPr lang="en-US" dirty="0" smtClean="0">
              <a:solidFill>
                <a:srgbClr val="F2E782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  <a:p>
            <a:pPr marL="285750" indent="-285750">
              <a:lnSpc>
                <a:spcPts val="445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Michael </a:t>
            </a:r>
            <a:r>
              <a:rPr lang="en-US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Abdallah</a:t>
            </a: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Mikhail </a:t>
            </a:r>
            <a:r>
              <a:rPr lang="en-US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Heshema</a:t>
            </a: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	</a:t>
            </a:r>
          </a:p>
          <a:p>
            <a:pPr marL="285750" indent="-285750">
              <a:lnSpc>
                <a:spcPts val="445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Omar Khaled Mahmoud Mohammed</a:t>
            </a:r>
          </a:p>
          <a:p>
            <a:pPr marL="285750" indent="-285750">
              <a:lnSpc>
                <a:spcPts val="445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Abdelrhman</a:t>
            </a: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Moustafa</a:t>
            </a: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Mohamed</a:t>
            </a:r>
            <a:endParaRPr lang="en-US" dirty="0" smtClean="0">
              <a:solidFill>
                <a:srgbClr val="F2E782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444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824" y="738783"/>
            <a:ext cx="7687151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Sentiment Analysis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4824" y="2351603"/>
            <a:ext cx="7687151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Sentiment analysis, also known as opinion mining, is a natural language processing (NLP) technique that uses computational methods to identify and extract subjective information, like opinions, emotions, and attitudes from text data.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4824" y="4151352"/>
            <a:ext cx="468273" cy="46827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395085" y="4229338"/>
            <a:ext cx="10775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891218" y="4151352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Subjectivity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891218" y="4601289"/>
            <a:ext cx="3063121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Sentiment analysis focuses on identifying subjective expressions rather than objective facts.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2461" y="4151352"/>
            <a:ext cx="468273" cy="46827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10300811" y="4229338"/>
            <a:ext cx="19145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838855" y="4151352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Polarity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838855" y="4601289"/>
            <a:ext cx="3063121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analyzes the sentiment expressed in text as </a:t>
            </a:r>
            <a:r>
              <a:rPr lang="en-US" sz="16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positive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</a:t>
            </a:r>
            <a:r>
              <a:rPr lang="en-US" sz="16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negative.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824" y="6375083"/>
            <a:ext cx="468273" cy="46827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6352103" y="6453068"/>
            <a:ext cx="193596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891218" y="6375083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Applications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891218" y="6825020"/>
            <a:ext cx="7010757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Sentiment analysis has wide-ranging applications, including customer feedback analysis, market research, and brand monitoring.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0414" y="7641537"/>
            <a:ext cx="1789986" cy="4972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684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Importance of Sentiment Analysis in the Movie Industry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80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Sentiment analysis provides valuable insights for the movie industry, helping studios make informed decisions regarding production, marketing, and distribution.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35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Research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169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audience sentiment towards upcoming movies to predict box office success.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535805"/>
            <a:ext cx="3068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Audience Engagement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11694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 customer reactions to trailers, posters, and promotional campaigns to refine marketing strategies.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535805"/>
            <a:ext cx="3006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Content Improvement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51169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areas for improvement in movie scripts and storytelling based on audience feedback.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085" y="7268766"/>
            <a:ext cx="3330414" cy="925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65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Dataset: IMDB Movie Reviews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9427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 used in this project is a collection of IMDB movie reviews, spanning a range of genres and containing diverse opinions and sentiments expressed by viewers.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138136"/>
            <a:ext cx="7556421" cy="2551422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4145756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4289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Attribute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4289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79607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493978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 Text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493978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actual text of the movie review.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5809298"/>
            <a:ext cx="7541181" cy="8802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59530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Sentiment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02624" y="5953006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Label indicating whether the review is 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positive or negative.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97" y="487323"/>
            <a:ext cx="6619875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Distribution Of Data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0197" y="1306830"/>
            <a:ext cx="7903607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can see that the data is unbalanced..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7" y="3491151"/>
            <a:ext cx="886063" cy="14177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72007" y="3668316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Precision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772007" y="4051578"/>
            <a:ext cx="675179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proportion of positive predictions that were actually positive.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97" y="4908947"/>
            <a:ext cx="886063" cy="14177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72007" y="5086112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Recall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772007" y="5469374"/>
            <a:ext cx="675179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proportion of positive reviews that were correctly identified as positive.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1772007" y="6503908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F1-Score</a:t>
            </a:r>
            <a:endParaRPr lang="en-US" sz="17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09" y="2775585"/>
            <a:ext cx="8058582" cy="39725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232" y="798433"/>
            <a:ext cx="7719536" cy="1271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Sentiment Classification </a:t>
            </a:r>
            <a:r>
              <a:rPr lang="en-US" sz="40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Most Famous Models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232" y="2375416"/>
            <a:ext cx="771953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Various machine learning models were used to classify the sentiment of movie reviews, each leveraging different approaches to analyze the text data.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2232" y="3255288"/>
            <a:ext cx="3758089" cy="2474476"/>
          </a:xfrm>
          <a:prstGeom prst="roundRect">
            <a:avLst>
              <a:gd name="adj" fmla="val 1234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915710" y="3458766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Naive Bayes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15710" y="3898702"/>
            <a:ext cx="3351133" cy="1627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probabilistic model based on Bayes' theorem that calculates the probability of a review being positive or negative based on the words it contains.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3798" y="3255288"/>
            <a:ext cx="3758089" cy="2474476"/>
          </a:xfrm>
          <a:prstGeom prst="roundRect">
            <a:avLst>
              <a:gd name="adj" fmla="val 1234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77276" y="3458766"/>
            <a:ext cx="3351133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Support Vector Machines (SVM)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77276" y="4216598"/>
            <a:ext cx="3351133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supervised learning algorithm that finds an optimal hyperplane to separate data points into different classes based on their features.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2232" y="5933242"/>
            <a:ext cx="7719536" cy="1497925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15710" y="6136719"/>
            <a:ext cx="433292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Recurrent Neural Networks (RNNs)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15710" y="6576655"/>
            <a:ext cx="7312581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type of neural network that excels in processing sequential data, like text, by remembering information from previous parts of the sequence.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899" y="565428"/>
            <a:ext cx="7706201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Table of Content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8899" y="2157174"/>
            <a:ext cx="770620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 the steps for that project</a:t>
            </a:r>
          </a:p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15484" y="3045381"/>
            <a:ext cx="22860" cy="4618792"/>
          </a:xfrm>
          <a:prstGeom prst="roundRect">
            <a:avLst>
              <a:gd name="adj" fmla="val 134786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1235095" y="3495913"/>
            <a:ext cx="718899" cy="22860"/>
          </a:xfrm>
          <a:prstGeom prst="roundRect">
            <a:avLst>
              <a:gd name="adj" fmla="val 134786"/>
            </a:avLst>
          </a:prstGeom>
          <a:solidFill>
            <a:srgbClr val="535455"/>
          </a:solidFill>
          <a:ln/>
        </p:spPr>
      </p:sp>
      <p:sp>
        <p:nvSpPr>
          <p:cNvPr id="7" name="Shape 4"/>
          <p:cNvSpPr/>
          <p:nvPr/>
        </p:nvSpPr>
        <p:spPr>
          <a:xfrm>
            <a:off x="795873" y="3276362"/>
            <a:ext cx="462082" cy="46208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962322" y="3353276"/>
            <a:ext cx="10632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156579" y="3250763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Importing necessary libraries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1235095" y="4360695"/>
            <a:ext cx="718899" cy="22860"/>
          </a:xfrm>
          <a:prstGeom prst="roundRect">
            <a:avLst>
              <a:gd name="adj" fmla="val 134786"/>
            </a:avLst>
          </a:prstGeom>
          <a:solidFill>
            <a:srgbClr val="535455"/>
          </a:solidFill>
          <a:ln/>
        </p:spPr>
      </p:sp>
      <p:sp>
        <p:nvSpPr>
          <p:cNvPr id="12" name="Shape 9"/>
          <p:cNvSpPr/>
          <p:nvPr/>
        </p:nvSpPr>
        <p:spPr>
          <a:xfrm>
            <a:off x="795873" y="4146827"/>
            <a:ext cx="462082" cy="46208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32438" y="4246244"/>
            <a:ext cx="18883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148690" y="4146827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Preparing the data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1257955" y="6999657"/>
            <a:ext cx="718899" cy="22860"/>
          </a:xfrm>
          <a:prstGeom prst="roundRect">
            <a:avLst>
              <a:gd name="adj" fmla="val 134786"/>
            </a:avLst>
          </a:prstGeom>
          <a:solidFill>
            <a:srgbClr val="535455"/>
          </a:solidFill>
          <a:ln/>
        </p:spPr>
      </p:sp>
      <p:sp>
        <p:nvSpPr>
          <p:cNvPr id="17" name="Shape 14"/>
          <p:cNvSpPr/>
          <p:nvPr/>
        </p:nvSpPr>
        <p:spPr>
          <a:xfrm>
            <a:off x="812133" y="6745129"/>
            <a:ext cx="462082" cy="46208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904002" y="5190410"/>
            <a:ext cx="19097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21" name="Shape 3"/>
          <p:cNvSpPr/>
          <p:nvPr/>
        </p:nvSpPr>
        <p:spPr>
          <a:xfrm>
            <a:off x="1235095" y="5268635"/>
            <a:ext cx="718899" cy="22860"/>
          </a:xfrm>
          <a:prstGeom prst="roundRect">
            <a:avLst>
              <a:gd name="adj" fmla="val 134786"/>
            </a:avLst>
          </a:prstGeom>
          <a:solidFill>
            <a:srgbClr val="535455"/>
          </a:solidFill>
          <a:ln/>
        </p:spPr>
      </p:sp>
      <p:sp>
        <p:nvSpPr>
          <p:cNvPr id="22" name="Shape 4"/>
          <p:cNvSpPr/>
          <p:nvPr/>
        </p:nvSpPr>
        <p:spPr>
          <a:xfrm>
            <a:off x="795873" y="5049084"/>
            <a:ext cx="462082" cy="46208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3" name="Text 5"/>
          <p:cNvSpPr/>
          <p:nvPr/>
        </p:nvSpPr>
        <p:spPr>
          <a:xfrm>
            <a:off x="850841" y="5990780"/>
            <a:ext cx="10632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24" name="Text 6"/>
          <p:cNvSpPr/>
          <p:nvPr/>
        </p:nvSpPr>
        <p:spPr>
          <a:xfrm>
            <a:off x="2156579" y="5023485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 Representation (Bag of words)</a:t>
            </a:r>
            <a:endParaRPr lang="en-US" sz="2000" dirty="0"/>
          </a:p>
        </p:txBody>
      </p:sp>
      <p:sp>
        <p:nvSpPr>
          <p:cNvPr id="25" name="Shape 8"/>
          <p:cNvSpPr/>
          <p:nvPr/>
        </p:nvSpPr>
        <p:spPr>
          <a:xfrm>
            <a:off x="1235095" y="6133417"/>
            <a:ext cx="718899" cy="22860"/>
          </a:xfrm>
          <a:prstGeom prst="roundRect">
            <a:avLst>
              <a:gd name="adj" fmla="val 134786"/>
            </a:avLst>
          </a:prstGeom>
          <a:solidFill>
            <a:srgbClr val="535455"/>
          </a:solidFill>
          <a:ln/>
        </p:spPr>
      </p:sp>
      <p:sp>
        <p:nvSpPr>
          <p:cNvPr id="26" name="Text 10"/>
          <p:cNvSpPr/>
          <p:nvPr/>
        </p:nvSpPr>
        <p:spPr>
          <a:xfrm>
            <a:off x="932438" y="6018966"/>
            <a:ext cx="18883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27" name="Text 11"/>
          <p:cNvSpPr/>
          <p:nvPr/>
        </p:nvSpPr>
        <p:spPr>
          <a:xfrm>
            <a:off x="2148690" y="5919549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Selection</a:t>
            </a:r>
            <a:endParaRPr lang="en-US" sz="2000" dirty="0"/>
          </a:p>
        </p:txBody>
      </p:sp>
      <p:sp>
        <p:nvSpPr>
          <p:cNvPr id="28" name="Shape 14"/>
          <p:cNvSpPr/>
          <p:nvPr/>
        </p:nvSpPr>
        <p:spPr>
          <a:xfrm>
            <a:off x="807303" y="5913806"/>
            <a:ext cx="462082" cy="46208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9" name="Text 11"/>
          <p:cNvSpPr/>
          <p:nvPr/>
        </p:nvSpPr>
        <p:spPr>
          <a:xfrm>
            <a:off x="2148689" y="6820282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Evaluation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839142" y="5123944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FCBBF"/>
                </a:solidFill>
                <a:latin typeface="Prata" pitchFamily="34" charset="0"/>
              </a:rPr>
              <a:t>3</a:t>
            </a:r>
            <a:endParaRPr lang="en-US" sz="2400" dirty="0"/>
          </a:p>
        </p:txBody>
      </p:sp>
      <p:sp>
        <p:nvSpPr>
          <p:cNvPr id="32" name="Text 10"/>
          <p:cNvSpPr/>
          <p:nvPr/>
        </p:nvSpPr>
        <p:spPr>
          <a:xfrm>
            <a:off x="921719" y="6018966"/>
            <a:ext cx="18883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400" dirty="0"/>
          </a:p>
        </p:txBody>
      </p:sp>
      <p:sp>
        <p:nvSpPr>
          <p:cNvPr id="33" name="Text 10"/>
          <p:cNvSpPr/>
          <p:nvPr/>
        </p:nvSpPr>
        <p:spPr>
          <a:xfrm>
            <a:off x="923778" y="6857020"/>
            <a:ext cx="18883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97" y="487323"/>
            <a:ext cx="6619875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Evaluating Model Performance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0197" y="1306830"/>
            <a:ext cx="7903607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After training the models, their performance was evaluated using various metrics to determine their effectiveness in predicting sentiment.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7" y="2073354"/>
            <a:ext cx="886063" cy="1417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2007" y="2250519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Accuracy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772007" y="2633782"/>
            <a:ext cx="675179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percentage of correctly classified reviews.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97" y="3491151"/>
            <a:ext cx="886063" cy="14177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72007" y="3668316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Precision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772007" y="4051578"/>
            <a:ext cx="675179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proportion of positive predictions that were actually positive.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97" y="4908947"/>
            <a:ext cx="886063" cy="14177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72007" y="5086112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Recall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772007" y="5469374"/>
            <a:ext cx="675179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proportion of positive reviews that were correctly identified as positive.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97" y="6326743"/>
            <a:ext cx="886063" cy="141779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72007" y="6503908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F1-Score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1772007" y="6887170"/>
            <a:ext cx="675179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harmonic mean of precision and recall, providing a balanced measure of model performance.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8030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97" y="487323"/>
            <a:ext cx="6619875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Evaluating Model Performance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0197" y="1306830"/>
            <a:ext cx="7903607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After training the models, their performance was evaluated using various metrics to determine their effectiveness in predicting sentiment.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7" y="2073354"/>
            <a:ext cx="886063" cy="1417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2007" y="2250519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Accuracy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772007" y="2633782"/>
            <a:ext cx="675179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percentage of correctly classified reviews.</a:t>
            </a:r>
            <a:endParaRPr lang="en-US" sz="13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97" y="4432728"/>
            <a:ext cx="7917153" cy="28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62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686</Words>
  <Application>Microsoft Office PowerPoint</Application>
  <PresentationFormat>Custom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Raleway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clt</cp:lastModifiedBy>
  <cp:revision>9</cp:revision>
  <dcterms:created xsi:type="dcterms:W3CDTF">2024-10-13T20:53:25Z</dcterms:created>
  <dcterms:modified xsi:type="dcterms:W3CDTF">2024-10-13T21:31:51Z</dcterms:modified>
</cp:coreProperties>
</file>